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0" r:id="rId6"/>
    <p:sldId id="262" r:id="rId7"/>
    <p:sldId id="264" r:id="rId8"/>
    <p:sldId id="258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F700-ED0F-4A71-9501-C13E17CAD086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AE23-CBCA-4F02-8966-F8E7D2924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F700-ED0F-4A71-9501-C13E17CAD086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AE23-CBCA-4F02-8966-F8E7D2924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F700-ED0F-4A71-9501-C13E17CAD086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AE23-CBCA-4F02-8966-F8E7D2924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F700-ED0F-4A71-9501-C13E17CAD086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AE23-CBCA-4F02-8966-F8E7D2924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F700-ED0F-4A71-9501-C13E17CAD086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AE23-CBCA-4F02-8966-F8E7D2924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F700-ED0F-4A71-9501-C13E17CAD086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AE23-CBCA-4F02-8966-F8E7D2924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F700-ED0F-4A71-9501-C13E17CAD086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AE23-CBCA-4F02-8966-F8E7D2924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F700-ED0F-4A71-9501-C13E17CAD086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AE23-CBCA-4F02-8966-F8E7D2924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F700-ED0F-4A71-9501-C13E17CAD086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AE23-CBCA-4F02-8966-F8E7D2924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F700-ED0F-4A71-9501-C13E17CAD086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AE23-CBCA-4F02-8966-F8E7D2924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F700-ED0F-4A71-9501-C13E17CAD086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AE23-CBCA-4F02-8966-F8E7D2924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AF700-ED0F-4A71-9501-C13E17CAD086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AAE23-CBCA-4F02-8966-F8E7D2924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729" r="13111" b="37985"/>
          <a:stretch>
            <a:fillRect/>
          </a:stretch>
        </p:blipFill>
        <p:spPr bwMode="auto">
          <a:xfrm>
            <a:off x="0" y="0"/>
            <a:ext cx="921702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301208"/>
            <a:ext cx="6904856" cy="1556792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00B050"/>
                </a:solidFill>
                <a:latin typeface="Corbel" pitchFamily="34" charset="0"/>
              </a:rPr>
              <a:t>Данная презентация подготовлена членами команды «Высшая лига» в рамках </a:t>
            </a:r>
            <a:r>
              <a:rPr lang="ru-RU" sz="2400" i="1" dirty="0" err="1" smtClean="0">
                <a:solidFill>
                  <a:srgbClr val="00B050"/>
                </a:solidFill>
                <a:latin typeface="Corbel" pitchFamily="34" charset="0"/>
              </a:rPr>
              <a:t>онлайн-чемпионата</a:t>
            </a:r>
            <a:r>
              <a:rPr lang="ru-RU" sz="2400" i="1" dirty="0" smtClean="0">
                <a:solidFill>
                  <a:srgbClr val="00B050"/>
                </a:solidFill>
                <a:latin typeface="Corbel" pitchFamily="34" charset="0"/>
              </a:rPr>
              <a:t> «Изучи интернет – управляй им»</a:t>
            </a:r>
            <a:endParaRPr lang="ru-RU" sz="2400" i="1" dirty="0">
              <a:solidFill>
                <a:srgbClr val="00B050"/>
              </a:solidFill>
              <a:latin typeface="Corbel" pitchFamily="34" charset="0"/>
            </a:endParaRPr>
          </a:p>
        </p:txBody>
      </p:sp>
      <p:pic>
        <p:nvPicPr>
          <p:cNvPr id="4" name="Picture 4" descr="C:\Users\User\Desktop\интернет\4e0DDkFKi18.jpg"/>
          <p:cNvPicPr>
            <a:picLocks noChangeAspect="1" noChangeArrowheads="1"/>
          </p:cNvPicPr>
          <p:nvPr/>
        </p:nvPicPr>
        <p:blipFill>
          <a:blip r:embed="rId3" cstate="print"/>
          <a:srcRect b="62600"/>
          <a:stretch>
            <a:fillRect/>
          </a:stretch>
        </p:blipFill>
        <p:spPr bwMode="auto">
          <a:xfrm>
            <a:off x="6444208" y="332656"/>
            <a:ext cx="2160240" cy="2003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386104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«Интернет – старшему поколению»</a:t>
            </a:r>
            <a:endParaRPr lang="ru-RU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Спасибо за внимание!!!</a:t>
            </a:r>
            <a:endParaRPr lang="ru-RU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908720"/>
            <a:ext cx="8208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2400" dirty="0" smtClean="0">
                <a:solidFill>
                  <a:srgbClr val="C00000"/>
                </a:solidFill>
                <a:latin typeface="Constantia" pitchFamily="18" charset="0"/>
              </a:rPr>
              <a:t>Команда «Высшая лига»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dirty="0" smtClean="0">
                <a:solidFill>
                  <a:srgbClr val="C00000"/>
                </a:solidFill>
                <a:latin typeface="Constantia" pitchFamily="18" charset="0"/>
              </a:rPr>
              <a:t>Санникова Юлия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dirty="0" err="1" smtClean="0">
                <a:solidFill>
                  <a:srgbClr val="C00000"/>
                </a:solidFill>
                <a:latin typeface="Constantia" pitchFamily="18" charset="0"/>
              </a:rPr>
              <a:t>Мигашкина</a:t>
            </a:r>
            <a:r>
              <a:rPr lang="ru-RU" sz="2400" dirty="0" smtClean="0">
                <a:solidFill>
                  <a:srgbClr val="C00000"/>
                </a:solidFill>
                <a:latin typeface="Constantia" pitchFamily="18" charset="0"/>
              </a:rPr>
              <a:t> Арина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dirty="0" err="1" smtClean="0">
                <a:solidFill>
                  <a:srgbClr val="C00000"/>
                </a:solidFill>
                <a:latin typeface="Constantia" pitchFamily="18" charset="0"/>
              </a:rPr>
              <a:t>Михайлюк</a:t>
            </a:r>
            <a:r>
              <a:rPr lang="ru-RU" sz="2400" dirty="0" smtClean="0">
                <a:solidFill>
                  <a:srgbClr val="C00000"/>
                </a:solidFill>
                <a:latin typeface="Constantia" pitchFamily="18" charset="0"/>
              </a:rPr>
              <a:t> Дарья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dirty="0" smtClean="0">
                <a:solidFill>
                  <a:srgbClr val="C00000"/>
                </a:solidFill>
                <a:latin typeface="Constantia" pitchFamily="18" charset="0"/>
              </a:rPr>
              <a:t>Кутузова Наталья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dirty="0" smtClean="0">
                <a:solidFill>
                  <a:srgbClr val="C00000"/>
                </a:solidFill>
                <a:latin typeface="Constantia" pitchFamily="18" charset="0"/>
              </a:rPr>
              <a:t>Кнышова Анна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dirty="0" smtClean="0">
                <a:solidFill>
                  <a:srgbClr val="C00000"/>
                </a:solidFill>
                <a:latin typeface="Constantia" pitchFamily="18" charset="0"/>
              </a:rPr>
              <a:t>Сапогова Екатерина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dirty="0" smtClean="0">
                <a:solidFill>
                  <a:srgbClr val="C00000"/>
                </a:solidFill>
                <a:latin typeface="Constantia" pitchFamily="18" charset="0"/>
              </a:rPr>
              <a:t>Маринин Игорь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dirty="0" err="1" smtClean="0">
                <a:solidFill>
                  <a:srgbClr val="C00000"/>
                </a:solidFill>
                <a:latin typeface="Constantia" pitchFamily="18" charset="0"/>
              </a:rPr>
              <a:t>Чеботаев</a:t>
            </a:r>
            <a:r>
              <a:rPr lang="ru-RU" sz="2400" dirty="0" smtClean="0">
                <a:solidFill>
                  <a:srgbClr val="C00000"/>
                </a:solidFill>
                <a:latin typeface="Constantia" pitchFamily="18" charset="0"/>
              </a:rPr>
              <a:t> Тимофей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dirty="0" err="1" smtClean="0">
                <a:solidFill>
                  <a:srgbClr val="C00000"/>
                </a:solidFill>
                <a:latin typeface="Constantia" pitchFamily="18" charset="0"/>
              </a:rPr>
              <a:t>Шляпина</a:t>
            </a:r>
            <a:r>
              <a:rPr lang="ru-RU" sz="2400" dirty="0" smtClean="0">
                <a:solidFill>
                  <a:srgbClr val="C00000"/>
                </a:solidFill>
                <a:latin typeface="Constantia" pitchFamily="18" charset="0"/>
              </a:rPr>
              <a:t> Анна 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dirty="0" smtClean="0">
                <a:solidFill>
                  <a:srgbClr val="C00000"/>
                </a:solidFill>
                <a:latin typeface="Constantia" pitchFamily="18" charset="0"/>
              </a:rPr>
              <a:t>Курганская </a:t>
            </a:r>
            <a:r>
              <a:rPr lang="ru-RU" sz="2400" dirty="0" err="1" smtClean="0">
                <a:solidFill>
                  <a:srgbClr val="C00000"/>
                </a:solidFill>
                <a:latin typeface="Constantia" pitchFamily="18" charset="0"/>
              </a:rPr>
              <a:t>Карина</a:t>
            </a:r>
            <a:endParaRPr lang="ru-RU" sz="2400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endParaRPr lang="ru-RU" sz="2400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marL="342900" indent="-342900" algn="ctr"/>
            <a:r>
              <a:rPr lang="ru-RU" sz="2400" dirty="0" smtClean="0">
                <a:solidFill>
                  <a:srgbClr val="C00000"/>
                </a:solidFill>
                <a:latin typeface="Constantia" pitchFamily="18" charset="0"/>
              </a:rPr>
              <a:t>Руководитель: Алпатова Ольга Владимировна</a:t>
            </a:r>
            <a:endParaRPr lang="ru-RU" sz="2400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Интернет - наш помощник</a:t>
            </a:r>
            <a:endParaRPr lang="ru-RU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908720"/>
            <a:ext cx="3960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Constantia" pitchFamily="18" charset="0"/>
              </a:rPr>
              <a:t>Довольно часто, в повседневной жизни мы используем Интернет. Кто-то использует всемирную паутину для работы, кто-то для развлечений…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Constantia" pitchFamily="18" charset="0"/>
              </a:rPr>
              <a:t>Как правило, наиболее активными пользователями Интернета являются люди до 50 лет. Представители старшего поколения Интернетом пользую менее активно или вообще не используют.  </a:t>
            </a:r>
            <a:endParaRPr lang="ru-RU" dirty="0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4725144"/>
            <a:ext cx="4932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А почему же представители старшего поколения не предпочитают интернет</a:t>
            </a:r>
            <a:r>
              <a:rPr lang="en-US" dirty="0" smtClean="0">
                <a:solidFill>
                  <a:srgbClr val="C00000"/>
                </a:solidFill>
                <a:latin typeface="Constantia" pitchFamily="18" charset="0"/>
              </a:rPr>
              <a:t>?</a:t>
            </a:r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 Наверное, потому, что просто напросто не имеют представления о его возможностях.</a:t>
            </a:r>
            <a:endParaRPr lang="ru-RU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5122" name="Picture 2" descr="http://detichaik.ru/wp-content/uploads/2013/10/c1d2042fc51ab284430e02327fe24182.omsk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16142"/>
            <a:ext cx="3600400" cy="2561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http://itar-tasskuban.ru/uploads/posts/2015-03/1426154336_rebenok-i-kompjut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980728"/>
            <a:ext cx="4464496" cy="3348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Интернет: друг или враг</a:t>
            </a:r>
            <a:r>
              <a:rPr lang="en-US" dirty="0" smtClean="0">
                <a:solidFill>
                  <a:srgbClr val="002060"/>
                </a:solidFill>
                <a:latin typeface="Constantia" pitchFamily="18" charset="0"/>
              </a:rPr>
              <a:t>?</a:t>
            </a:r>
            <a:endParaRPr lang="ru-RU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738840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861048"/>
            <a:ext cx="4622726" cy="2599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76056" y="1052736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Выполняя задания чемпионата мы задумались как же модно использовать Интернет. Мы устроили диспут на тему «Интернет: друг или враг». Члены команды высказывали различные доводы в пользу того или иного определения Интернета.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933056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Поразмыслив, пришли к мнению, о том, что Интернет можно использовать по-разному. В нашей дискуссии приняли участие и преподаватели нашей школы. Они также высказывали различные мнения. К примеру учитель физической культуры Виктор Васильевич </a:t>
            </a:r>
            <a:r>
              <a:rPr lang="ru-RU" sz="1600" dirty="0" err="1" smtClean="0">
                <a:solidFill>
                  <a:srgbClr val="002060"/>
                </a:solidFill>
              </a:rPr>
              <a:t>Гуц</a:t>
            </a:r>
            <a:r>
              <a:rPr lang="ru-RU" sz="1600" dirty="0" smtClean="0">
                <a:solidFill>
                  <a:srgbClr val="002060"/>
                </a:solidFill>
              </a:rPr>
              <a:t> заинтересовался, как же можно использовать Интернет именно ему. 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А знаете ли Вы Интернет</a:t>
            </a:r>
            <a:r>
              <a:rPr lang="en-US" dirty="0" smtClean="0">
                <a:solidFill>
                  <a:srgbClr val="002060"/>
                </a:solidFill>
                <a:latin typeface="Constantia" pitchFamily="18" charset="0"/>
              </a:rPr>
              <a:t>?</a:t>
            </a:r>
            <a:endParaRPr lang="ru-RU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124744"/>
            <a:ext cx="4572000" cy="573325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nstantia" pitchFamily="18" charset="0"/>
              </a:rPr>
              <a:t>    Именно с таким вопросам мы обратились к преподавателям нашей школы, старше 50 лет.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nstantia" pitchFamily="18" charset="0"/>
              </a:rPr>
              <a:t>    В основном, учителя используют «всемирную паутину» для полготовки уроков. Некоторые преподаватели задают ученикам домашние задания на образовательном портале «</a:t>
            </a:r>
            <a:r>
              <a:rPr lang="ru-RU" dirty="0" err="1" smtClean="0">
                <a:solidFill>
                  <a:srgbClr val="0070C0"/>
                </a:solidFill>
                <a:latin typeface="Constantia" pitchFamily="18" charset="0"/>
              </a:rPr>
              <a:t>Якласс</a:t>
            </a:r>
            <a:r>
              <a:rPr lang="ru-RU" dirty="0" smtClean="0">
                <a:solidFill>
                  <a:srgbClr val="0070C0"/>
                </a:solidFill>
                <a:latin typeface="Constantia" pitchFamily="18" charset="0"/>
              </a:rPr>
              <a:t>». Также учителя имеют страницы в социальных  сетях. Но мало кто знает о широких возможностях Интернета.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nstantia" pitchFamily="18" charset="0"/>
              </a:rPr>
              <a:t>  </a:t>
            </a:r>
            <a:endParaRPr lang="ru-RU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2050" name="Picture 2" descr="C:\Users\User\Desktop\Интернет\tl1rTH-JVT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608512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Виктор Васильевич </a:t>
            </a:r>
            <a:r>
              <a:rPr lang="ru-RU" dirty="0" err="1" smtClean="0">
                <a:solidFill>
                  <a:srgbClr val="002060"/>
                </a:solidFill>
                <a:latin typeface="Constantia" pitchFamily="18" charset="0"/>
              </a:rPr>
              <a:t>Гуц</a:t>
            </a:r>
            <a:endParaRPr lang="ru-RU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3074" name="Picture 2" descr="http://uld15.mycdn.me/image?t=0&amp;bid=356678363898&amp;id=356678363898&amp;plc=WEB&amp;tkn=*4UfZ8l1o0Z0kz6qrkZiUGSQcBo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836712"/>
            <a:ext cx="3456384" cy="5780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1520" y="980729"/>
            <a:ext cx="496855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 smtClean="0">
                <a:solidFill>
                  <a:srgbClr val="7030A0"/>
                </a:solidFill>
                <a:latin typeface="Constantia" pitchFamily="18" charset="0"/>
              </a:rPr>
              <a:t>Самое главное в любом процессе обучения – заинтересованность. Участники команды «Высшая лига» предложили преподавателю физической культуры, руководителю шахматного клуба «Чёртова дюжина» Виктору Васильевичу </a:t>
            </a:r>
            <a:r>
              <a:rPr lang="ru-RU" sz="2300" dirty="0" err="1" smtClean="0">
                <a:solidFill>
                  <a:srgbClr val="7030A0"/>
                </a:solidFill>
                <a:latin typeface="Constantia" pitchFamily="18" charset="0"/>
              </a:rPr>
              <a:t>Гуцу</a:t>
            </a:r>
            <a:r>
              <a:rPr lang="ru-RU" sz="2300" dirty="0" smtClean="0">
                <a:solidFill>
                  <a:srgbClr val="7030A0"/>
                </a:solidFill>
                <a:latin typeface="Constantia" pitchFamily="18" charset="0"/>
              </a:rPr>
              <a:t> освоить азы </a:t>
            </a:r>
            <a:r>
              <a:rPr lang="ru-RU" sz="2300" dirty="0" err="1" smtClean="0">
                <a:solidFill>
                  <a:srgbClr val="7030A0"/>
                </a:solidFill>
                <a:latin typeface="Constantia" pitchFamily="18" charset="0"/>
              </a:rPr>
              <a:t>интернет-грамотности</a:t>
            </a:r>
            <a:r>
              <a:rPr lang="ru-RU" sz="2300" dirty="0" smtClean="0">
                <a:solidFill>
                  <a:srgbClr val="7030A0"/>
                </a:solidFill>
                <a:latin typeface="Constantia" pitchFamily="18" charset="0"/>
              </a:rPr>
              <a:t>. Преподаватель заинтересовался нашим предложением. Стоит отметить, что со временем  Виктору Васильевичу очень понравилось использовать Интернет для работы. Но, обо всём по порядку…</a:t>
            </a:r>
            <a:endParaRPr lang="ru-RU" sz="2300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Начинаем обучение!</a:t>
            </a:r>
            <a:endParaRPr lang="ru-RU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19459" name="Picture 3" descr="C:\Users\User\Desktop\Интернет\DSC06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3960440" cy="297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0" name="Picture 4" descr="C:\Users\User\Desktop\Интернет\DSC_0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19010"/>
            <a:ext cx="4121491" cy="3091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499992" y="1052736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Constantia" pitchFamily="18" charset="0"/>
              </a:rPr>
              <a:t>Начали мы с того, что кратко рассказали Виктору Васильевичу что же такое Интернет.  Подробно посвятили преподавателя в безграничные возможности  «всемирной паутины».</a:t>
            </a:r>
            <a:endParaRPr lang="ru-RU" sz="20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221088"/>
            <a:ext cx="4248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Виктор Васильевич с интересом слушал наш рассказ. Так как он является заядлым шахматистом, интерес вызвали различные шахматные сайты и форумы.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Возникла мысль провести среди учеников школы интернет викторину и чемпионат по шахматам.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Процесс обучения</a:t>
            </a:r>
            <a:endParaRPr lang="ru-RU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20483" name="Picture 3" descr="C:\Users\User\Desktop\Интернет\DSC_0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47610"/>
            <a:ext cx="4392488" cy="3294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4" name="Picture 4" descr="C:\Users\User\Desktop\Интернет\DSC_0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052736"/>
            <a:ext cx="4128459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79512" y="1052736"/>
            <a:ext cx="4392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Со временем Виктор Васильевич настолько овладел компьютерной грамотностью, что даже создал собственную страницу в «Одноклассниках» для обмена опытом с педагогами-шахматистами. Ссылка на страницу Виктора Васильевича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Гуца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en-US" kern="0" dirty="0" smtClean="0">
                <a:solidFill>
                  <a:schemeClr val="accent6">
                    <a:lumMod val="50000"/>
                  </a:schemeClr>
                </a:solidFill>
              </a:rPr>
              <a:t>http://www.ok.ru/profile/515681079802</a:t>
            </a:r>
            <a:endParaRPr lang="ru-RU" kern="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4221088"/>
            <a:ext cx="4427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Именно в Интернете Виктор </a:t>
            </a:r>
            <a:r>
              <a:rPr lang="ru-RU" dirty="0" err="1" smtClean="0">
                <a:solidFill>
                  <a:srgbClr val="C00000"/>
                </a:solidFill>
              </a:rPr>
              <a:t>Гуц</a:t>
            </a:r>
            <a:r>
              <a:rPr lang="ru-RU" dirty="0" smtClean="0">
                <a:solidFill>
                  <a:srgbClr val="C00000"/>
                </a:solidFill>
              </a:rPr>
              <a:t> познакомился с талантливыми шахматистами, гроссмейстерами. Пообщался с педагогами и тренерами по шахматам. Сыграл </a:t>
            </a:r>
            <a:r>
              <a:rPr lang="en-US" dirty="0" smtClean="0">
                <a:solidFill>
                  <a:srgbClr val="C00000"/>
                </a:solidFill>
              </a:rPr>
              <a:t>online-</a:t>
            </a:r>
            <a:r>
              <a:rPr lang="ru-RU" dirty="0" smtClean="0">
                <a:solidFill>
                  <a:srgbClr val="C00000"/>
                </a:solidFill>
              </a:rPr>
              <a:t>партию с известным гроссмейстером и организовал дл учеников нашей школы Интернет Викторину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Подведём итоги</a:t>
            </a:r>
            <a:endParaRPr lang="ru-RU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3074" name="Picture 2" descr="C:\Users\User\Desktop\Интернет\DSC06130.JPG"/>
          <p:cNvPicPr>
            <a:picLocks noChangeAspect="1" noChangeArrowheads="1"/>
          </p:cNvPicPr>
          <p:nvPr/>
        </p:nvPicPr>
        <p:blipFill>
          <a:blip r:embed="rId2" cstate="print"/>
          <a:srcRect l="28333" r="4359"/>
          <a:stretch>
            <a:fillRect/>
          </a:stretch>
        </p:blipFill>
        <p:spPr bwMode="auto">
          <a:xfrm>
            <a:off x="251520" y="908720"/>
            <a:ext cx="5040560" cy="5616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64088" y="908720"/>
            <a:ext cx="34563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Весь процесс обучения Виктора Васильевича занял примерно две недели.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Но за этот короткий срок Виктор Васильевич научился пользоваться всемирной паутиной в совершенстве. Надеемся, что и в дальнейшем преподаватель будет пользоваться Интернетом, ведь это так интересно.</a:t>
            </a:r>
            <a:endParaRPr lang="ru-RU" sz="2400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Интернет – полезная штука!</a:t>
            </a:r>
            <a:endParaRPr lang="ru-RU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4" name="Picture 2" descr="http://uld15.mycdn.me/image?t=0&amp;bid=356678363898&amp;id=356678363898&amp;plc=WEB&amp;tkn=*4UfZ8l1o0Z0kz6qrkZiUGSQcBo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836712"/>
            <a:ext cx="3456384" cy="5780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67544" y="980728"/>
            <a:ext cx="46085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Признаться, я даже не ожидал, что Интернет – полезная штука. Члены команды «Высшая лига» раскрыли передо мной возможности «всемирной сети». Теперь я часто посещаю сайты известных шахматистов, педагогов-шахматистов. Очень интересно обмениваться опытом с этими людьми. Я благодарен ребятам, за двухнедельный курс обучения Интернет грамотности. Спасибо вам! Ваш. В.В.</a:t>
            </a:r>
            <a:endParaRPr lang="ru-RU" sz="2400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597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«Интернет – старшему поколению»</vt:lpstr>
      <vt:lpstr>Интернет - наш помощник</vt:lpstr>
      <vt:lpstr>Интернет: друг или враг?</vt:lpstr>
      <vt:lpstr>А знаете ли Вы Интернет?</vt:lpstr>
      <vt:lpstr>Виктор Васильевич Гуц</vt:lpstr>
      <vt:lpstr>Начинаем обучение!</vt:lpstr>
      <vt:lpstr>Процесс обучения</vt:lpstr>
      <vt:lpstr>Подведём итоги</vt:lpstr>
      <vt:lpstr>Интернет – полезная штука!</vt:lpstr>
      <vt:lpstr>Спасибо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«Интернет – старшему поколению»</dc:title>
  <dc:creator>User</dc:creator>
  <cp:lastModifiedBy>Admin</cp:lastModifiedBy>
  <cp:revision>15</cp:revision>
  <dcterms:created xsi:type="dcterms:W3CDTF">2015-10-25T16:23:37Z</dcterms:created>
  <dcterms:modified xsi:type="dcterms:W3CDTF">2015-10-28T11:00:56Z</dcterms:modified>
</cp:coreProperties>
</file>